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3" r:id="rId3"/>
    <p:sldId id="264" r:id="rId4"/>
    <p:sldId id="261" r:id="rId5"/>
    <p:sldId id="262" r:id="rId6"/>
    <p:sldId id="258" r:id="rId7"/>
    <p:sldId id="259" r:id="rId8"/>
    <p:sldId id="260" r:id="rId9"/>
    <p:sldId id="266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3FE13-68A6-420E-A8D0-D5515A30C89A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16D4E-B555-443C-AD4A-088AB005573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3FE13-68A6-420E-A8D0-D5515A30C89A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16D4E-B555-443C-AD4A-088AB00557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3FE13-68A6-420E-A8D0-D5515A30C89A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16D4E-B555-443C-AD4A-088AB00557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3FE13-68A6-420E-A8D0-D5515A30C89A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16D4E-B555-443C-AD4A-088AB00557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3FE13-68A6-420E-A8D0-D5515A30C89A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16D4E-B555-443C-AD4A-088AB005573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3FE13-68A6-420E-A8D0-D5515A30C89A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16D4E-B555-443C-AD4A-088AB00557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3FE13-68A6-420E-A8D0-D5515A30C89A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16D4E-B555-443C-AD4A-088AB0055736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3FE13-68A6-420E-A8D0-D5515A30C89A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16D4E-B555-443C-AD4A-088AB00557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3FE13-68A6-420E-A8D0-D5515A30C89A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16D4E-B555-443C-AD4A-088AB00557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3FE13-68A6-420E-A8D0-D5515A30C89A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16D4E-B555-443C-AD4A-088AB0055736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3FE13-68A6-420E-A8D0-D5515A30C89A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16D4E-B555-443C-AD4A-088AB00557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C4E3FE13-68A6-420E-A8D0-D5515A30C89A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9AA16D4E-B555-443C-AD4A-088AB005573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B%D1%83%D1%81%D0%BA%D0%B0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uk.wikipedia.org/wiki/%D0%91%D1%96%D1%87%D0%BD%D0%B0_%D0%BB%D1%96%D0%BD%D1%96%D1%8F" TargetMode="External"/><Relationship Id="rId4" Type="http://schemas.openxmlformats.org/officeDocument/2006/relationships/hyperlink" Target="http://uk.wikipedia.org/wiki/%D0%A5%D0%B2%D0%BE%D1%81%D1%82%D0%BE%D0%B2%D0%B8%D0%B9_%D0%BF%D0%BB%D0%B0%D0%B2%D0%B5%D1%86%D1%8C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F%D0%BB%D0%B0%D0%B2%D0%B5%D1%86%D1%8C_(%D0%B0%D0%BD%D0%B0%D1%82%D0%BE%D0%BC%D1%96%D1%8F)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uk.wikipedia.org/wiki/%D0%A0%D0%B8%D0%BB%D0%BE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A2%D1%85%D1%96%D1%80_%D1%87%D0%BE%D1%80%D0%BD%D0%B8%D0%B9" TargetMode="External"/><Relationship Id="rId3" Type="http://schemas.openxmlformats.org/officeDocument/2006/relationships/hyperlink" Target="http://uk.wikipedia.org/wiki/%D0%9C%D0%B8%D1%88%D1%96" TargetMode="External"/><Relationship Id="rId7" Type="http://schemas.openxmlformats.org/officeDocument/2006/relationships/hyperlink" Target="http://uk.wikipedia.org/wiki/%D0%9A%D1%83%D0%BD%D0%B8%D1%86%D1%8F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B%D0%B8%D1%81%D0%B8%D1%86%D1%8F" TargetMode="External"/><Relationship Id="rId5" Type="http://schemas.openxmlformats.org/officeDocument/2006/relationships/hyperlink" Target="http://uk.wikipedia.org/wiki/%D0%92%D0%B0%D0%B3%D1%96%D1%82%D0%BD%D1%96%D1%81%D1%82%D1%8C" TargetMode="External"/><Relationship Id="rId4" Type="http://schemas.openxmlformats.org/officeDocument/2006/relationships/hyperlink" Target="http://uk.wikipedia.org/wiki/%D0%9F%D0%BE%D0%BB%D1%96%D0%B2%D0%BA%D0%B8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4%D0%B7%D1%8C%D0%BE%D0%B1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A1%D1%96%D1%80%D0%B8%D0%B9_%D0%B6%D1%83%D1%80%D0%B0%D0%B2%D0%B5%D0%BB%D1%8C" TargetMode="External"/><Relationship Id="rId5" Type="http://schemas.openxmlformats.org/officeDocument/2006/relationships/hyperlink" Target="http://uk.wikipedia.org/wiki/%D0%9E%D0%BF%D0%B5%D1%80%D0%B5%D0%BD%D0%BD%D1%8F" TargetMode="External"/><Relationship Id="rId4" Type="http://schemas.openxmlformats.org/officeDocument/2006/relationships/hyperlink" Target="http://uk.wikipedia.org/wiki/%D0%A0%D0%BE%D0%B3%D1%96%D0%B2%D0%BA%D0%B0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AF%D0%B9%D1%86%D0%B5" TargetMode="External"/><Relationship Id="rId3" Type="http://schemas.openxmlformats.org/officeDocument/2006/relationships/hyperlink" Target="http://uk.wikipedia.org/wiki/Latreille" TargetMode="External"/><Relationship Id="rId7" Type="http://schemas.openxmlformats.org/officeDocument/2006/relationships/hyperlink" Target="http://uk.wikipedia.org/wiki/%D0%93%D0%BE%D0%BB%D0%BE%D0%BC%D0%B5%D1%82%D0%B0%D0%B1%D0%BE%D0%BB%D1%96%D1%8F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A%D0%BE%D0%BC%D0%B0%D1%85%D0%B8" TargetMode="External"/><Relationship Id="rId11" Type="http://schemas.openxmlformats.org/officeDocument/2006/relationships/hyperlink" Target="http://uk.wikipedia.org/wiki/%D0%86%D0%BC%D0%B0%D0%B3%D0%BE" TargetMode="External"/><Relationship Id="rId5" Type="http://schemas.openxmlformats.org/officeDocument/2006/relationships/hyperlink" Target="http://uk.wikipedia.org/wiki/%D0%A2%D0%B2%D0%B5%D1%80%D0%B4%D0%BE%D0%BA%D1%80%D0%B8%D0%BB%D1%96" TargetMode="External"/><Relationship Id="rId10" Type="http://schemas.openxmlformats.org/officeDocument/2006/relationships/hyperlink" Target="http://uk.wikipedia.org/wiki/%D0%9B%D1%8F%D0%BB%D0%B5%D1%87%D0%BA%D0%B0" TargetMode="External"/><Relationship Id="rId4" Type="http://schemas.openxmlformats.org/officeDocument/2006/relationships/hyperlink" Target="http://uk.wikipedia.org/wiki/1802" TargetMode="External"/><Relationship Id="rId9" Type="http://schemas.openxmlformats.org/officeDocument/2006/relationships/hyperlink" Target="http://uk.wikipedia.org/wiki/%D0%9B%D0%B8%D1%87%D0%B8%D0%BD%D0%BA%D0%B0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A1%D0%BF%D0%B8%D0%BD%D0%B0" TargetMode="External"/><Relationship Id="rId3" Type="http://schemas.openxmlformats.org/officeDocument/2006/relationships/hyperlink" Target="http://uk.wikipedia.org/wiki/%D0%9D%D0%BE%D0%B3%D0%B8" TargetMode="External"/><Relationship Id="rId7" Type="http://schemas.openxmlformats.org/officeDocument/2006/relationships/hyperlink" Target="http://uk.wikipedia.org/wiki/%D0%A7%D0%B5%D1%80%D0%B5%D0%B2%D0%BE" TargetMode="External"/><Relationship Id="rId12" Type="http://schemas.openxmlformats.org/officeDocument/2006/relationships/image" Target="../media/image7.jpg"/><Relationship Id="rId2" Type="http://schemas.openxmlformats.org/officeDocument/2006/relationships/hyperlink" Target="http://uk.wikipedia.org/wiki/%D0%94%D0%B7%D1%8C%D0%BE%D0%B1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uk.wikipedia.org/wiki/%D0%A8%D0%B8%D1%8F" TargetMode="External"/><Relationship Id="rId11" Type="http://schemas.openxmlformats.org/officeDocument/2006/relationships/hyperlink" Target="http://uk.wikipedia.org/wiki/%D0%A8%D0%BB%D1%8E%D0%B1%D0%BD%D0%B8%D0%B9_%D1%81%D0%B5%D0%B7%D0%BE%D0%BD" TargetMode="External"/><Relationship Id="rId5" Type="http://schemas.openxmlformats.org/officeDocument/2006/relationships/hyperlink" Target="http://uk.wikipedia.org/wiki/%D0%93%D0%BE%D0%BB%D0%BE%D0%B2%D0%B0" TargetMode="External"/><Relationship Id="rId10" Type="http://schemas.openxmlformats.org/officeDocument/2006/relationships/hyperlink" Target="http://uk.wikipedia.org/wiki/%D0%A5%D0%B2%D1%96%D1%81%D1%82" TargetMode="External"/><Relationship Id="rId4" Type="http://schemas.openxmlformats.org/officeDocument/2006/relationships/hyperlink" Target="http://uk.wikipedia.org/wiki/%D0%9E%D0%BF%D0%B5%D1%80%D0%B5%D0%BD%D0%BD%D1%8F" TargetMode="External"/><Relationship Id="rId9" Type="http://schemas.openxmlformats.org/officeDocument/2006/relationships/hyperlink" Target="http://uk.wikipedia.org/wiki/%D0%9A%D1%80%D0%B8%D0%BB%D0%B0_(%D0%B1%D1%96%D0%BE%D0%BB%D0%BE%D0%B3%D1%96%D1%8F)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1%D1%96%D0%BE%D1%82%D0%BE%D0%BF" TargetMode="External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uk.wikipedia.org/wiki/%D0%9A%D1%80%D0%B0%D0%B1_%D0%B2%D0%BE%D0%BB%D0%BE%D1%85%D0%B0%D1%82%D0%B8%D0%B9#cite_note-2" TargetMode="External"/><Relationship Id="rId5" Type="http://schemas.openxmlformats.org/officeDocument/2006/relationships/hyperlink" Target="http://uk.wikipedia.org/wiki/%D0%97%D0%BE%D0%B5%D0%B0" TargetMode="External"/><Relationship Id="rId4" Type="http://schemas.openxmlformats.org/officeDocument/2006/relationships/hyperlink" Target="http://uk.wikipedia.org/wiki/%D0%9F%D0%B0%D0%B4%D0%BB%D0%B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2852936"/>
            <a:ext cx="7175351" cy="1793167"/>
          </a:xfrm>
        </p:spPr>
        <p:txBody>
          <a:bodyPr/>
          <a:lstStyle/>
          <a:p>
            <a:r>
              <a:rPr lang="uk-UA" dirty="0"/>
              <a:t> </a:t>
            </a:r>
            <a:r>
              <a:rPr lang="uk-UA" dirty="0" smtClean="0"/>
              <a:t>  ТВАРИНИ ЧЕРВОНОЇ КНИГИ      УКРАЇНИ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8590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2276872"/>
            <a:ext cx="5000343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ПІДГОТУВАЛА ПІКУЛЬ ІРИНА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155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16632"/>
            <a:ext cx="6512511" cy="1143000"/>
          </a:xfrm>
        </p:spPr>
        <p:txBody>
          <a:bodyPr/>
          <a:lstStyle/>
          <a:p>
            <a:r>
              <a:rPr lang="uk-UA" dirty="0" smtClean="0"/>
              <a:t>ГОРБАНЬ ТЕМНИЙ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052736"/>
            <a:ext cx="3312566" cy="340952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067944" y="-37687568"/>
            <a:ext cx="3888432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Найбільша довжина тіла 70 см, у Чорному морі зазвичай від 21 до 35 см. Вага до 4 кг. Тіло помірно довгасте, відносно високе, стиснуте з боків. </a:t>
            </a:r>
            <a:r>
              <a:rPr lang="uk-UA" dirty="0">
                <a:hlinkClick r:id="rId3" action="ppaction://hlinkfile" tooltip="Луска"/>
              </a:rPr>
              <a:t>Луска</a:t>
            </a:r>
            <a:r>
              <a:rPr lang="uk-UA" dirty="0"/>
              <a:t> на тілі — невелика, шорстка, а на голові — гладка і округла. Передня частина спинного плавця коротша за задню в 1,7 </a:t>
            </a:r>
            <a:r>
              <a:rPr lang="uk-UA" dirty="0" err="1"/>
              <a:t>раза</a:t>
            </a:r>
            <a:r>
              <a:rPr lang="uk-UA" dirty="0"/>
              <a:t>. </a:t>
            </a:r>
            <a:r>
              <a:rPr lang="uk-UA" dirty="0">
                <a:hlinkClick r:id="rId4" action="ppaction://hlinkfile" tooltip="Хвостовий плавець"/>
              </a:rPr>
              <a:t>Хвостовий плавець</a:t>
            </a:r>
            <a:r>
              <a:rPr lang="uk-UA" dirty="0"/>
              <a:t> усічений або трохи закруглений по задньому краю. </a:t>
            </a:r>
            <a:r>
              <a:rPr lang="uk-UA" dirty="0">
                <a:hlinkClick r:id="rId5" action="ppaction://hlinkfile" tooltip="Бічна лінія"/>
              </a:rPr>
              <a:t>Бічна лінія</a:t>
            </a:r>
            <a:r>
              <a:rPr lang="uk-UA" dirty="0"/>
              <a:t> повна, дугою підіймається вгору до </a:t>
            </a:r>
            <a:r>
              <a:rPr lang="uk-UA" dirty="0" err="1"/>
              <a:t>верхньозаднього</a:t>
            </a:r>
            <a:r>
              <a:rPr lang="uk-UA" dirty="0"/>
              <a:t> краю зябрової кришки і поступово стає горизонтальною у бік хвостового плавця. Рот невеликий, кінцевий, нижній, з висувною верхньою щелепою, озброєною вузькою смужкою дрібних притуплених зубів. На нижній щелепі наявна смужка гостріших зубів. Самці й самиці зовні однакові. Забарвлення спини темно-синє з фіолетовим чи золотистим відтінком, боки золотисті з мідним виблиском, черево сріблясто-біле.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420070" y="1052736"/>
            <a:ext cx="572393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Найбільша довжина тіла 70 см, у Чорному морі зазвичай від 21 до 35 см. Вага до 4 кг. Тіло помірно довгасте, відносно високе, стиснуте з боків. </a:t>
            </a:r>
            <a:r>
              <a:rPr lang="uk-UA" dirty="0">
                <a:hlinkClick r:id="rId3" action="ppaction://hlinkfile" tooltip="Луска"/>
              </a:rPr>
              <a:t>Луска</a:t>
            </a:r>
            <a:r>
              <a:rPr lang="uk-UA" dirty="0"/>
              <a:t> на тілі — невелика, шорстка, а на голові — гладка і округла. Передня частина спинного плавця коротша за задню в 1,7 </a:t>
            </a:r>
            <a:r>
              <a:rPr lang="uk-UA" dirty="0" smtClean="0"/>
              <a:t>рази. </a:t>
            </a:r>
            <a:r>
              <a:rPr lang="uk-UA" dirty="0">
                <a:hlinkClick r:id="rId4" action="ppaction://hlinkfile" tooltip="Хвостовий плавець"/>
              </a:rPr>
              <a:t>Хвостовий плавець</a:t>
            </a:r>
            <a:r>
              <a:rPr lang="uk-UA" dirty="0"/>
              <a:t> усічений або трохи закруглений по задньому краю. </a:t>
            </a:r>
            <a:r>
              <a:rPr lang="uk-UA" dirty="0">
                <a:hlinkClick r:id="rId5" action="ppaction://hlinkfile" tooltip="Бічна лінія"/>
              </a:rPr>
              <a:t>Бічна лінія</a:t>
            </a:r>
            <a:r>
              <a:rPr lang="uk-UA" dirty="0"/>
              <a:t> повна, дугою підіймається вгору до </a:t>
            </a:r>
            <a:r>
              <a:rPr lang="uk-UA" dirty="0" smtClean="0"/>
              <a:t>верхнього </a:t>
            </a:r>
            <a:r>
              <a:rPr lang="uk-UA" dirty="0"/>
              <a:t>краю зябрової кришки і поступово стає горизонтальною у бік хвостового плавця. Рот невеликий, кінцевий, нижній, з висувною верхньою щелепою, озброєною вузькою смужкою дрібних притуплених зубів. На нижній щелепі наявна смужка гостріших зубів. Самці й самиці зовні однакові. Забарвлення спини темно-синє з фіолетовим чи золотистим відтінком, боки золотисті з мідним виблиском, черево сріблясто-біле.</a:t>
            </a:r>
          </a:p>
        </p:txBody>
      </p:sp>
    </p:spTree>
    <p:extLst>
      <p:ext uri="{BB962C8B-B14F-4D97-AF65-F5344CB8AC3E}">
        <p14:creationId xmlns:p14="http://schemas.microsoft.com/office/powerpoint/2010/main" val="115661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332656"/>
            <a:ext cx="5317976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ЗУБАРИК ЗВИЧАЙНИЙ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628800"/>
            <a:ext cx="3100734" cy="360174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995936" y="1772816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/>
              <a:t>Тіло видовжено-округле, високе, стиснуте з боків. Лінія спини за головою крута, черево плоскіше, хвостове стебло коротке, низьке. Спинний </a:t>
            </a:r>
            <a:r>
              <a:rPr lang="uk-UA" dirty="0">
                <a:hlinkClick r:id="rId3" action="ppaction://hlinkfile" tooltip="Плавець (анатомія)"/>
              </a:rPr>
              <a:t>плавець</a:t>
            </a:r>
            <a:r>
              <a:rPr lang="uk-UA" dirty="0"/>
              <a:t> довгий. Основи грудних та черевних плавців наближені, з них грудні — довгі, черевні — короткі. Голова велика, </a:t>
            </a:r>
            <a:r>
              <a:rPr lang="uk-UA" dirty="0">
                <a:hlinkClick r:id="rId4" action="ppaction://hlinkfile" tooltip="Рило"/>
              </a:rPr>
              <a:t>рило</a:t>
            </a:r>
            <a:r>
              <a:rPr lang="uk-UA" dirty="0"/>
              <a:t> загострене, рот невеликий. На обох щелепах однорядні зуби: спереду по 8 вузьких довгих і спрямованих вперед, з кожного боку близько 15 дуже дрібних і загострених. Довжина тіла до 50 см, вага до 3 — 4 кг. Тривалість життя близько 10 років. Тіло сірувато-сріблясте, на боках по 5-8 вузьких повздовжніх чорних смужок, на боках хвостового стебла великі чорні плями.</a:t>
            </a:r>
          </a:p>
        </p:txBody>
      </p:sp>
    </p:spTree>
    <p:extLst>
      <p:ext uri="{BB962C8B-B14F-4D97-AF65-F5344CB8AC3E}">
        <p14:creationId xmlns:p14="http://schemas.microsoft.com/office/powerpoint/2010/main" val="502960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116632"/>
            <a:ext cx="4309864" cy="1143000"/>
          </a:xfrm>
        </p:spPr>
        <p:txBody>
          <a:bodyPr/>
          <a:lstStyle/>
          <a:p>
            <a:r>
              <a:rPr lang="uk-UA" dirty="0" smtClean="0"/>
              <a:t>ГОРНОСТАЙ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1" y="1340768"/>
            <a:ext cx="3312368" cy="324036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563889" y="1340768"/>
            <a:ext cx="5580111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Веде</a:t>
            </a:r>
            <a:r>
              <a:rPr lang="ru-RU" dirty="0"/>
              <a:t> </a:t>
            </a:r>
            <a:r>
              <a:rPr lang="ru-RU" dirty="0" err="1"/>
              <a:t>осілий</a:t>
            </a:r>
            <a:r>
              <a:rPr lang="ru-RU" dirty="0"/>
              <a:t>, </a:t>
            </a:r>
            <a:r>
              <a:rPr lang="ru-RU" dirty="0" err="1"/>
              <a:t>прихований</a:t>
            </a:r>
            <a:r>
              <a:rPr lang="ru-RU" dirty="0"/>
              <a:t> </a:t>
            </a:r>
            <a:r>
              <a:rPr lang="ru-RU" dirty="0" err="1"/>
              <a:t>присмерковий</a:t>
            </a:r>
            <a:r>
              <a:rPr lang="ru-RU" dirty="0"/>
              <a:t> і </a:t>
            </a:r>
            <a:r>
              <a:rPr lang="ru-RU" dirty="0" err="1"/>
              <a:t>нічний</a:t>
            </a:r>
            <a:r>
              <a:rPr lang="ru-RU" dirty="0"/>
              <a:t> </a:t>
            </a:r>
            <a:r>
              <a:rPr lang="ru-RU" dirty="0" err="1"/>
              <a:t>спосіб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. </a:t>
            </a:r>
            <a:r>
              <a:rPr lang="ru-RU" dirty="0" err="1"/>
              <a:t>Активний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року. Добре </a:t>
            </a:r>
            <a:r>
              <a:rPr lang="ru-RU" dirty="0" err="1"/>
              <a:t>плаває</a:t>
            </a:r>
            <a:r>
              <a:rPr lang="ru-RU" dirty="0"/>
              <a:t>, лазить по кущах і деревах. </a:t>
            </a:r>
            <a:r>
              <a:rPr lang="ru-RU" dirty="0" err="1"/>
              <a:t>Кубла</a:t>
            </a:r>
            <a:r>
              <a:rPr lang="ru-RU" dirty="0"/>
              <a:t> </a:t>
            </a:r>
            <a:r>
              <a:rPr lang="ru-RU" dirty="0" err="1"/>
              <a:t>влаштовує</a:t>
            </a:r>
            <a:r>
              <a:rPr lang="ru-RU" dirty="0"/>
              <a:t> в норах </a:t>
            </a:r>
            <a:r>
              <a:rPr lang="ru-RU" dirty="0" err="1"/>
              <a:t>гризунів</a:t>
            </a:r>
            <a:r>
              <a:rPr lang="ru-RU" dirty="0"/>
              <a:t>, дуплах дерев, купах </a:t>
            </a:r>
            <a:r>
              <a:rPr lang="ru-RU" dirty="0" err="1"/>
              <a:t>хмизу</a:t>
            </a:r>
            <a:r>
              <a:rPr lang="ru-RU" dirty="0"/>
              <a:t> та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каміння</a:t>
            </a:r>
            <a:r>
              <a:rPr lang="ru-RU" dirty="0"/>
              <a:t>. Живиться </a:t>
            </a:r>
            <a:r>
              <a:rPr lang="ru-RU" dirty="0" err="1"/>
              <a:t>гризунами</a:t>
            </a:r>
            <a:r>
              <a:rPr lang="ru-RU" dirty="0"/>
              <a:t>, птахами та </a:t>
            </a:r>
            <a:r>
              <a:rPr lang="ru-RU" dirty="0" err="1"/>
              <a:t>їхніми</a:t>
            </a:r>
            <a:r>
              <a:rPr lang="ru-RU" dirty="0"/>
              <a:t> </a:t>
            </a:r>
            <a:r>
              <a:rPr lang="ru-RU" dirty="0" err="1"/>
              <a:t>яйцями</a:t>
            </a:r>
            <a:r>
              <a:rPr lang="ru-RU" dirty="0"/>
              <a:t>, </a:t>
            </a:r>
            <a:r>
              <a:rPr lang="ru-RU" dirty="0" err="1"/>
              <a:t>плазунами</a:t>
            </a:r>
            <a:r>
              <a:rPr lang="ru-RU" dirty="0"/>
              <a:t> і жабами, </a:t>
            </a:r>
            <a:r>
              <a:rPr lang="ru-RU" dirty="0" err="1"/>
              <a:t>іноді</a:t>
            </a:r>
            <a:r>
              <a:rPr lang="ru-RU" dirty="0"/>
              <a:t> </a:t>
            </a:r>
            <a:r>
              <a:rPr lang="ru-RU" dirty="0" err="1"/>
              <a:t>комахами</a:t>
            </a:r>
            <a:r>
              <a:rPr lang="ru-RU" dirty="0"/>
              <a:t>, плодами </a:t>
            </a:r>
            <a:r>
              <a:rPr lang="ru-RU" dirty="0" err="1"/>
              <a:t>рослин</a:t>
            </a:r>
            <a:r>
              <a:rPr lang="ru-RU" dirty="0"/>
              <a:t>, але в </a:t>
            </a:r>
            <a:r>
              <a:rPr lang="ru-RU" dirty="0" err="1"/>
              <a:t>основному</a:t>
            </a:r>
            <a:r>
              <a:rPr lang="ru-RU" dirty="0" err="1">
                <a:hlinkClick r:id="rId3" tooltip="Миші"/>
              </a:rPr>
              <a:t>мишами</a:t>
            </a:r>
            <a:r>
              <a:rPr lang="ru-RU" dirty="0"/>
              <a:t> та </a:t>
            </a:r>
            <a:r>
              <a:rPr lang="ru-RU" dirty="0" err="1">
                <a:hlinkClick r:id="rId4" tooltip="Полівки"/>
              </a:rPr>
              <a:t>полівками</a:t>
            </a:r>
            <a:r>
              <a:rPr lang="ru-RU" dirty="0"/>
              <a:t>, </a:t>
            </a:r>
            <a:r>
              <a:rPr lang="ru-RU" dirty="0" err="1"/>
              <a:t>яких</a:t>
            </a:r>
            <a:r>
              <a:rPr lang="ru-RU" dirty="0"/>
              <a:t> у роки </a:t>
            </a:r>
            <a:r>
              <a:rPr lang="ru-RU" dirty="0" err="1"/>
              <a:t>масового</a:t>
            </a:r>
            <a:r>
              <a:rPr lang="ru-RU" dirty="0"/>
              <a:t> </a:t>
            </a:r>
            <a:r>
              <a:rPr lang="ru-RU" dirty="0" err="1"/>
              <a:t>розмноження</a:t>
            </a:r>
            <a:r>
              <a:rPr lang="ru-RU" dirty="0"/>
              <a:t> </a:t>
            </a:r>
            <a:r>
              <a:rPr lang="ru-RU" dirty="0" err="1"/>
              <a:t>знищує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з'їсти</a:t>
            </a:r>
            <a:r>
              <a:rPr lang="ru-RU" dirty="0"/>
              <a:t>.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снігопадів</a:t>
            </a:r>
            <a:r>
              <a:rPr lang="ru-RU" dirty="0"/>
              <a:t> </a:t>
            </a:r>
            <a:r>
              <a:rPr lang="ru-RU" dirty="0" err="1"/>
              <a:t>полює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снігом</a:t>
            </a:r>
            <a:r>
              <a:rPr lang="ru-RU" dirty="0"/>
              <a:t>. Самка раз на </a:t>
            </a:r>
            <a:r>
              <a:rPr lang="ru-RU" dirty="0" err="1"/>
              <a:t>рік</a:t>
            </a:r>
            <a:r>
              <a:rPr lang="ru-RU" dirty="0"/>
              <a:t> (</a:t>
            </a:r>
            <a:r>
              <a:rPr lang="ru-RU" dirty="0" err="1"/>
              <a:t>лютий</a:t>
            </a:r>
            <a:r>
              <a:rPr lang="ru-RU" dirty="0"/>
              <a:t> — </a:t>
            </a:r>
            <a:r>
              <a:rPr lang="ru-RU" dirty="0" err="1"/>
              <a:t>кін</a:t>
            </a:r>
            <a:r>
              <a:rPr lang="ru-RU" dirty="0"/>
              <a:t>. </a:t>
            </a:r>
            <a:r>
              <a:rPr lang="ru-RU" dirty="0" err="1"/>
              <a:t>травня</a:t>
            </a:r>
            <a:r>
              <a:rPr lang="ru-RU" dirty="0"/>
              <a:t>) </a:t>
            </a:r>
            <a:r>
              <a:rPr lang="ru-RU" dirty="0" err="1"/>
              <a:t>після</a:t>
            </a:r>
            <a:r>
              <a:rPr lang="ru-RU" dirty="0"/>
              <a:t> 210 — 330-денної </a:t>
            </a:r>
            <a:r>
              <a:rPr lang="ru-RU" dirty="0" err="1">
                <a:hlinkClick r:id="rId5" tooltip="Вагітність"/>
              </a:rPr>
              <a:t>вагітності</a:t>
            </a:r>
            <a:r>
              <a:rPr lang="ru-RU" dirty="0"/>
              <a:t> </a:t>
            </a:r>
            <a:r>
              <a:rPr lang="ru-RU" dirty="0" err="1"/>
              <a:t>народжує</a:t>
            </a:r>
            <a:r>
              <a:rPr lang="ru-RU" dirty="0"/>
              <a:t> 2 — 10 (</a:t>
            </a:r>
            <a:r>
              <a:rPr lang="ru-RU" dirty="0" err="1"/>
              <a:t>іноді</a:t>
            </a:r>
            <a:r>
              <a:rPr lang="ru-RU" dirty="0"/>
              <a:t> до 18) </a:t>
            </a:r>
            <a:r>
              <a:rPr lang="ru-RU" dirty="0" err="1"/>
              <a:t>малят</a:t>
            </a:r>
            <a:r>
              <a:rPr lang="ru-RU" dirty="0"/>
              <a:t>. </a:t>
            </a:r>
            <a:r>
              <a:rPr lang="ru-RU" dirty="0" err="1"/>
              <a:t>Статевозрілим</a:t>
            </a:r>
            <a:r>
              <a:rPr lang="ru-RU" dirty="0"/>
              <a:t> </a:t>
            </a:r>
            <a:r>
              <a:rPr lang="ru-RU" dirty="0" err="1"/>
              <a:t>стає</a:t>
            </a:r>
            <a:r>
              <a:rPr lang="ru-RU" dirty="0"/>
              <a:t> у З- 4-місячному </a:t>
            </a:r>
            <a:r>
              <a:rPr lang="ru-RU" dirty="0" err="1"/>
              <a:t>віці</a:t>
            </a:r>
            <a:r>
              <a:rPr lang="ru-RU" dirty="0"/>
              <a:t>. </a:t>
            </a:r>
            <a:r>
              <a:rPr lang="ru-RU" dirty="0" err="1"/>
              <a:t>Цінний</a:t>
            </a:r>
            <a:r>
              <a:rPr lang="ru-RU" dirty="0"/>
              <a:t> </a:t>
            </a:r>
            <a:r>
              <a:rPr lang="ru-RU" dirty="0" err="1"/>
              <a:t>хутровий</a:t>
            </a:r>
            <a:r>
              <a:rPr lang="ru-RU" dirty="0"/>
              <a:t> </a:t>
            </a:r>
            <a:r>
              <a:rPr lang="ru-RU" dirty="0" err="1"/>
              <a:t>звір</a:t>
            </a:r>
            <a:r>
              <a:rPr lang="ru-RU" dirty="0"/>
              <a:t>. Вороги — </a:t>
            </a:r>
            <a:r>
              <a:rPr lang="ru-RU" dirty="0" err="1">
                <a:hlinkClick r:id="rId6" tooltip="Лисиця"/>
              </a:rPr>
              <a:t>лисиця</a:t>
            </a:r>
            <a:r>
              <a:rPr lang="ru-RU" dirty="0"/>
              <a:t>, </a:t>
            </a:r>
            <a:r>
              <a:rPr lang="ru-RU" dirty="0" err="1">
                <a:hlinkClick r:id="rId7" tooltip="Куниця"/>
              </a:rPr>
              <a:t>куниця</a:t>
            </a:r>
            <a:r>
              <a:rPr lang="ru-RU" dirty="0"/>
              <a:t>, </a:t>
            </a:r>
            <a:r>
              <a:rPr lang="ru-RU" dirty="0" err="1">
                <a:hlinkClick r:id="rId8" tooltip="Тхір чорний"/>
              </a:rPr>
              <a:t>тхір</a:t>
            </a:r>
            <a:r>
              <a:rPr lang="ru-RU" dirty="0">
                <a:hlinkClick r:id="rId8" tooltip="Тхір чорний"/>
              </a:rPr>
              <a:t> </a:t>
            </a:r>
            <a:r>
              <a:rPr lang="ru-RU" dirty="0" err="1">
                <a:hlinkClick r:id="rId8" tooltip="Тхір чорний"/>
              </a:rPr>
              <a:t>чорний</a:t>
            </a:r>
            <a:r>
              <a:rPr lang="ru-RU" dirty="0"/>
              <a:t> та </a:t>
            </a:r>
            <a:r>
              <a:rPr lang="ru-RU" dirty="0" err="1"/>
              <a:t>хижі</a:t>
            </a:r>
            <a:r>
              <a:rPr lang="ru-RU" dirty="0"/>
              <a:t> птахи.</a:t>
            </a:r>
          </a:p>
          <a:p>
            <a:r>
              <a:rPr lang="ru-RU" dirty="0"/>
              <a:t>При </a:t>
            </a:r>
            <a:r>
              <a:rPr lang="ru-RU" dirty="0" err="1"/>
              <a:t>народженні</a:t>
            </a:r>
            <a:r>
              <a:rPr lang="ru-RU" dirty="0"/>
              <a:t> вони </a:t>
            </a:r>
            <a:r>
              <a:rPr lang="ru-RU" dirty="0" err="1"/>
              <a:t>важать</a:t>
            </a:r>
            <a:r>
              <a:rPr lang="ru-RU" dirty="0"/>
              <a:t> </a:t>
            </a:r>
            <a:r>
              <a:rPr lang="ru-RU" dirty="0" err="1"/>
              <a:t>усього</a:t>
            </a:r>
            <a:r>
              <a:rPr lang="ru-RU" dirty="0"/>
              <a:t> три-</a:t>
            </a:r>
            <a:r>
              <a:rPr lang="ru-RU" dirty="0" err="1"/>
              <a:t>чотири</a:t>
            </a:r>
            <a:r>
              <a:rPr lang="ru-RU" dirty="0"/>
              <a:t> </a:t>
            </a:r>
            <a:r>
              <a:rPr lang="ru-RU" dirty="0" err="1"/>
              <a:t>грами</a:t>
            </a:r>
            <a:r>
              <a:rPr lang="ru-RU" dirty="0"/>
              <a:t>, через </a:t>
            </a:r>
            <a:r>
              <a:rPr lang="ru-RU" dirty="0" err="1"/>
              <a:t>місяць</a:t>
            </a:r>
            <a:r>
              <a:rPr lang="ru-RU" dirty="0"/>
              <a:t> </a:t>
            </a:r>
            <a:r>
              <a:rPr lang="ru-RU" dirty="0" err="1"/>
              <a:t>прозрівають</a:t>
            </a:r>
            <a:r>
              <a:rPr lang="ru-RU" dirty="0"/>
              <a:t>, а </a:t>
            </a:r>
            <a:r>
              <a:rPr lang="ru-RU" dirty="0" err="1"/>
              <a:t>ще</a:t>
            </a:r>
            <a:r>
              <a:rPr lang="ru-RU" dirty="0"/>
              <a:t> через два — </a:t>
            </a:r>
            <a:r>
              <a:rPr lang="ru-RU" dirty="0" err="1"/>
              <a:t>стають</a:t>
            </a:r>
            <a:r>
              <a:rPr lang="ru-RU" dirty="0"/>
              <a:t> </a:t>
            </a:r>
            <a:r>
              <a:rPr lang="ru-RU" dirty="0" err="1"/>
              <a:t>цілком</a:t>
            </a:r>
            <a:r>
              <a:rPr lang="ru-RU" dirty="0"/>
              <a:t> </a:t>
            </a:r>
            <a:r>
              <a:rPr lang="ru-RU" dirty="0" err="1"/>
              <a:t>дорослими</a:t>
            </a:r>
            <a:r>
              <a:rPr lang="ru-RU" dirty="0"/>
              <a:t>. </a:t>
            </a:r>
            <a:r>
              <a:rPr lang="ru-RU" dirty="0" err="1"/>
              <a:t>Дорослі</a:t>
            </a:r>
            <a:r>
              <a:rPr lang="ru-RU" dirty="0"/>
              <a:t> </a:t>
            </a:r>
            <a:r>
              <a:rPr lang="ru-RU" dirty="0" err="1"/>
              <a:t>тварини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у </a:t>
            </a:r>
            <a:r>
              <a:rPr lang="ru-RU" dirty="0" err="1"/>
              <a:t>довжину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16 до 38 </a:t>
            </a:r>
            <a:r>
              <a:rPr lang="ru-RU" dirty="0" err="1"/>
              <a:t>сантиметрів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84193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4741912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ЖУРАВЕЛЬ СТЕПОВИЙ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688" y="1628800"/>
            <a:ext cx="3211983" cy="309634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995936" y="1616742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/>
              <a:t>Найменший</a:t>
            </a:r>
            <a:r>
              <a:rPr lang="ru-RU" dirty="0"/>
              <a:t> вид </a:t>
            </a:r>
            <a:r>
              <a:rPr lang="ru-RU" dirty="0" err="1"/>
              <a:t>журавлів</a:t>
            </a:r>
            <a:r>
              <a:rPr lang="ru-RU" dirty="0"/>
              <a:t>,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висота</a:t>
            </a:r>
            <a:r>
              <a:rPr lang="ru-RU" dirty="0"/>
              <a:t> становить </a:t>
            </a:r>
            <a:r>
              <a:rPr lang="ru-RU" dirty="0" err="1"/>
              <a:t>близько</a:t>
            </a:r>
            <a:r>
              <a:rPr lang="ru-RU" dirty="0"/>
              <a:t> 89 см, а вага 2-3 кг. Голова і шия в основному </a:t>
            </a:r>
            <a:r>
              <a:rPr lang="ru-RU" dirty="0" err="1"/>
              <a:t>чорні</a:t>
            </a:r>
            <a:r>
              <a:rPr lang="ru-RU" dirty="0"/>
              <a:t>; </a:t>
            </a:r>
            <a:r>
              <a:rPr lang="ru-RU" dirty="0" err="1"/>
              <a:t>позаду</a:t>
            </a:r>
            <a:r>
              <a:rPr lang="ru-RU" dirty="0"/>
              <a:t> очей добре </a:t>
            </a:r>
            <a:r>
              <a:rPr lang="ru-RU" dirty="0" err="1"/>
              <a:t>помітні</a:t>
            </a:r>
            <a:r>
              <a:rPr lang="ru-RU" dirty="0"/>
              <a:t> </a:t>
            </a:r>
            <a:r>
              <a:rPr lang="ru-RU" dirty="0" err="1"/>
              <a:t>довгі</a:t>
            </a:r>
            <a:r>
              <a:rPr lang="ru-RU" dirty="0"/>
              <a:t> пучки </a:t>
            </a:r>
            <a:r>
              <a:rPr lang="ru-RU" dirty="0" err="1"/>
              <a:t>білого</a:t>
            </a:r>
            <a:r>
              <a:rPr lang="ru-RU" dirty="0"/>
              <a:t> </a:t>
            </a:r>
            <a:r>
              <a:rPr lang="ru-RU" dirty="0" err="1"/>
              <a:t>пір'я</a:t>
            </a:r>
            <a:r>
              <a:rPr lang="ru-RU" dirty="0"/>
              <a:t>.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основи</a:t>
            </a:r>
            <a:r>
              <a:rPr lang="ru-RU" dirty="0"/>
              <a:t> </a:t>
            </a:r>
            <a:r>
              <a:rPr lang="ru-RU" dirty="0" err="1">
                <a:hlinkClick r:id="rId3" tooltip="Дзьоб"/>
              </a:rPr>
              <a:t>дзьоба</a:t>
            </a:r>
            <a:r>
              <a:rPr lang="ru-RU" dirty="0"/>
              <a:t> до </a:t>
            </a:r>
            <a:r>
              <a:rPr lang="ru-RU" dirty="0" err="1"/>
              <a:t>потиличної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є </a:t>
            </a:r>
            <a:r>
              <a:rPr lang="ru-RU" dirty="0" err="1"/>
              <a:t>ділянка</a:t>
            </a:r>
            <a:r>
              <a:rPr lang="ru-RU" dirty="0"/>
              <a:t> </a:t>
            </a:r>
            <a:r>
              <a:rPr lang="ru-RU" dirty="0" err="1"/>
              <a:t>світло-сірого</a:t>
            </a:r>
            <a:r>
              <a:rPr lang="ru-RU" dirty="0"/>
              <a:t> </a:t>
            </a:r>
            <a:r>
              <a:rPr lang="ru-RU" dirty="0" err="1"/>
              <a:t>пір'я</a:t>
            </a:r>
            <a:r>
              <a:rPr lang="ru-RU" dirty="0"/>
              <a:t>; </a:t>
            </a:r>
            <a:r>
              <a:rPr lang="ru-RU" dirty="0" err="1"/>
              <a:t>звичайна</a:t>
            </a:r>
            <a:r>
              <a:rPr lang="ru-RU" dirty="0"/>
              <a:t> для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журавлів</a:t>
            </a:r>
            <a:r>
              <a:rPr lang="ru-RU" dirty="0"/>
              <a:t> </a:t>
            </a:r>
            <a:r>
              <a:rPr lang="ru-RU" dirty="0" err="1"/>
              <a:t>лисина</a:t>
            </a:r>
            <a:r>
              <a:rPr lang="ru-RU" dirty="0"/>
              <a:t> </a:t>
            </a:r>
            <a:r>
              <a:rPr lang="ru-RU" dirty="0" err="1"/>
              <a:t>відсутня</a:t>
            </a:r>
            <a:r>
              <a:rPr lang="ru-RU" dirty="0"/>
              <a:t>. </a:t>
            </a:r>
            <a:r>
              <a:rPr lang="ru-RU" dirty="0" err="1"/>
              <a:t>Дзьоб</a:t>
            </a:r>
            <a:r>
              <a:rPr lang="ru-RU" dirty="0"/>
              <a:t> короткий, </a:t>
            </a:r>
            <a:r>
              <a:rPr lang="ru-RU" dirty="0" err="1"/>
              <a:t>жовтуватий</a:t>
            </a:r>
            <a:r>
              <a:rPr lang="ru-RU" dirty="0"/>
              <a:t>. </a:t>
            </a:r>
            <a:r>
              <a:rPr lang="ru-RU" dirty="0" err="1">
                <a:hlinkClick r:id="rId4" tooltip="Рогівка"/>
              </a:rPr>
              <a:t>Рогівка</a:t>
            </a:r>
            <a:r>
              <a:rPr lang="ru-RU" dirty="0"/>
              <a:t> ока </a:t>
            </a:r>
            <a:r>
              <a:rPr lang="ru-RU" dirty="0" err="1"/>
              <a:t>червонувато</a:t>
            </a:r>
            <a:r>
              <a:rPr lang="ru-RU" dirty="0"/>
              <a:t>-оранжева. </a:t>
            </a:r>
            <a:r>
              <a:rPr lang="ru-RU" dirty="0" err="1">
                <a:hlinkClick r:id="rId5" tooltip="Оперення"/>
              </a:rPr>
              <a:t>Оперення</a:t>
            </a:r>
            <a:r>
              <a:rPr lang="ru-RU" dirty="0"/>
              <a:t> </a:t>
            </a:r>
            <a:r>
              <a:rPr lang="ru-RU" dirty="0" err="1"/>
              <a:t>тіла</a:t>
            </a:r>
            <a:r>
              <a:rPr lang="ru-RU" dirty="0"/>
              <a:t> </a:t>
            </a:r>
            <a:r>
              <a:rPr lang="ru-RU" dirty="0" err="1"/>
              <a:t>голубувато-сіре</a:t>
            </a:r>
            <a:r>
              <a:rPr lang="ru-RU" dirty="0"/>
              <a:t>. </a:t>
            </a:r>
            <a:r>
              <a:rPr lang="ru-RU" dirty="0" err="1"/>
              <a:t>Махове</a:t>
            </a:r>
            <a:r>
              <a:rPr lang="ru-RU" dirty="0"/>
              <a:t> </a:t>
            </a:r>
            <a:r>
              <a:rPr lang="ru-RU" dirty="0" err="1"/>
              <a:t>пір'я</a:t>
            </a:r>
            <a:r>
              <a:rPr lang="ru-RU" dirty="0"/>
              <a:t> другого порядку </a:t>
            </a:r>
            <a:r>
              <a:rPr lang="ru-RU" dirty="0" err="1"/>
              <a:t>виділяється</a:t>
            </a:r>
            <a:r>
              <a:rPr lang="ru-RU" dirty="0"/>
              <a:t> </a:t>
            </a:r>
            <a:r>
              <a:rPr lang="ru-RU" dirty="0" err="1"/>
              <a:t>своєю</a:t>
            </a:r>
            <a:r>
              <a:rPr lang="ru-RU" dirty="0"/>
              <a:t> </a:t>
            </a:r>
            <a:r>
              <a:rPr lang="ru-RU" dirty="0" err="1"/>
              <a:t>довжиною</a:t>
            </a:r>
            <a:r>
              <a:rPr lang="ru-RU" dirty="0"/>
              <a:t> і </a:t>
            </a:r>
            <a:r>
              <a:rPr lang="ru-RU" dirty="0" err="1"/>
              <a:t>попелясто-сірим</a:t>
            </a:r>
            <a:r>
              <a:rPr lang="ru-RU" dirty="0"/>
              <a:t> </a:t>
            </a:r>
            <a:r>
              <a:rPr lang="ru-RU" dirty="0" err="1"/>
              <a:t>кольором</a:t>
            </a:r>
            <a:r>
              <a:rPr lang="ru-RU" dirty="0"/>
              <a:t>. Ноги і </a:t>
            </a:r>
            <a:r>
              <a:rPr lang="ru-RU" dirty="0" err="1"/>
              <a:t>пальці</a:t>
            </a:r>
            <a:r>
              <a:rPr lang="ru-RU" dirty="0"/>
              <a:t> на ногах </a:t>
            </a:r>
            <a:r>
              <a:rPr lang="ru-RU" dirty="0" err="1"/>
              <a:t>чорні</a:t>
            </a:r>
            <a:r>
              <a:rPr lang="ru-RU" dirty="0"/>
              <a:t>. Голос — </a:t>
            </a:r>
            <a:r>
              <a:rPr lang="ru-RU" dirty="0" err="1"/>
              <a:t>дзвінке</a:t>
            </a:r>
            <a:r>
              <a:rPr lang="ru-RU" dirty="0"/>
              <a:t> </a:t>
            </a:r>
            <a:r>
              <a:rPr lang="ru-RU" dirty="0" err="1"/>
              <a:t>курликання</a:t>
            </a:r>
            <a:r>
              <a:rPr lang="ru-RU" dirty="0"/>
              <a:t>, </a:t>
            </a:r>
            <a:r>
              <a:rPr lang="ru-RU" dirty="0" err="1"/>
              <a:t>вище</a:t>
            </a:r>
            <a:r>
              <a:rPr lang="ru-RU" dirty="0"/>
              <a:t> і </a:t>
            </a:r>
            <a:r>
              <a:rPr lang="ru-RU" dirty="0" err="1"/>
              <a:t>мелодійніше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у </a:t>
            </a:r>
            <a:r>
              <a:rPr lang="ru-RU" dirty="0" err="1">
                <a:hlinkClick r:id="rId6" tooltip="Сірий журавель"/>
              </a:rPr>
              <a:t>сірого</a:t>
            </a:r>
            <a:r>
              <a:rPr lang="ru-RU" dirty="0">
                <a:hlinkClick r:id="rId6" tooltip="Сірий журавель"/>
              </a:rPr>
              <a:t> журавля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48514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699792" y="0"/>
            <a:ext cx="2624079" cy="1143000"/>
          </a:xfrm>
        </p:spPr>
        <p:txBody>
          <a:bodyPr/>
          <a:lstStyle/>
          <a:p>
            <a:r>
              <a:rPr lang="uk-UA" dirty="0" smtClean="0"/>
              <a:t>ВУСАЧ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7" y="993106"/>
            <a:ext cx="4527741" cy="366003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4860032" y="1124744"/>
            <a:ext cx="341987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b="1" dirty="0"/>
              <a:t>Вусачі́</a:t>
            </a:r>
            <a:r>
              <a:rPr lang="vi-VN" dirty="0"/>
              <a:t> (</a:t>
            </a:r>
            <a:r>
              <a:rPr lang="en-US" b="1" dirty="0" err="1"/>
              <a:t>Cerambycidae</a:t>
            </a:r>
            <a:r>
              <a:rPr lang="en-US" dirty="0"/>
              <a:t> </a:t>
            </a:r>
            <a:r>
              <a:rPr lang="en-US" dirty="0" err="1">
                <a:hlinkClick r:id="rId3" tooltip="Latreille"/>
              </a:rPr>
              <a:t>Latreille</a:t>
            </a:r>
            <a:r>
              <a:rPr lang="en-US" dirty="0"/>
              <a:t>, </a:t>
            </a:r>
            <a:r>
              <a:rPr lang="en-US" dirty="0">
                <a:hlinkClick r:id="rId4" tooltip="1802"/>
              </a:rPr>
              <a:t>1802</a:t>
            </a:r>
            <a:r>
              <a:rPr lang="en-US" dirty="0"/>
              <a:t>)  — </a:t>
            </a:r>
            <a:r>
              <a:rPr lang="vi-VN" dirty="0"/>
              <a:t>п'ята за кількістю видів родина ряду </a:t>
            </a:r>
            <a:r>
              <a:rPr lang="vi-VN" dirty="0">
                <a:hlinkClick r:id="rId5" tooltip="Твердокрилі"/>
              </a:rPr>
              <a:t>твердокрилих</a:t>
            </a:r>
            <a:r>
              <a:rPr lang="vi-VN" dirty="0"/>
              <a:t> або жуків, що належить до </a:t>
            </a:r>
            <a:r>
              <a:rPr lang="vi-VN" dirty="0">
                <a:hlinkClick r:id="rId6" tooltip="Комахи"/>
              </a:rPr>
              <a:t>комах</a:t>
            </a:r>
            <a:r>
              <a:rPr lang="vi-VN" dirty="0"/>
              <a:t> з повним перетворенням (</a:t>
            </a:r>
            <a:r>
              <a:rPr lang="vi-VN" dirty="0">
                <a:hlinkClick r:id="rId7" tooltip="Голометаболія"/>
              </a:rPr>
              <a:t>голометаболія</a:t>
            </a:r>
            <a:r>
              <a:rPr lang="vi-VN" dirty="0"/>
              <a:t>) і у життєвому циклі проходять стадії </a:t>
            </a:r>
            <a:r>
              <a:rPr lang="vi-VN" dirty="0">
                <a:hlinkClick r:id="rId8" tooltip="Яйце"/>
              </a:rPr>
              <a:t>яйця</a:t>
            </a:r>
            <a:r>
              <a:rPr lang="vi-VN" dirty="0"/>
              <a:t>,</a:t>
            </a:r>
            <a:r>
              <a:rPr lang="vi-VN" dirty="0">
                <a:hlinkClick r:id="rId9" tooltip="Личинка"/>
              </a:rPr>
              <a:t>личинки</a:t>
            </a:r>
            <a:r>
              <a:rPr lang="vi-VN" dirty="0"/>
              <a:t>, </a:t>
            </a:r>
            <a:r>
              <a:rPr lang="vi-VN" dirty="0">
                <a:hlinkClick r:id="rId10" tooltip="Лялечка"/>
              </a:rPr>
              <a:t>лялечки</a:t>
            </a:r>
            <a:r>
              <a:rPr lang="vi-VN" dirty="0"/>
              <a:t> та </a:t>
            </a:r>
            <a:r>
              <a:rPr lang="vi-VN" dirty="0">
                <a:hlinkClick r:id="rId11" tooltip="Імаго"/>
              </a:rPr>
              <a:t>імаго</a:t>
            </a:r>
            <a:r>
              <a:rPr lang="vi-VN" dirty="0"/>
              <a:t>. За приблизними оцінками спеціалістів загальна чисельність родини дорівнює приблизно 25 000 видам, розповсюдженим по всьому світу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1896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68" y="188640"/>
            <a:ext cx="3528392" cy="1143000"/>
          </a:xfrm>
        </p:spPr>
        <p:txBody>
          <a:bodyPr/>
          <a:lstStyle/>
          <a:p>
            <a:r>
              <a:rPr lang="uk-UA" dirty="0" smtClean="0"/>
              <a:t>ДРОХВА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60266" y="1124744"/>
            <a:ext cx="480865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На </a:t>
            </a:r>
            <a:r>
              <a:rPr lang="ru-RU" dirty="0" err="1"/>
              <a:t>вигляд</a:t>
            </a:r>
            <a:r>
              <a:rPr lang="ru-RU" dirty="0"/>
              <a:t> </a:t>
            </a:r>
            <a:r>
              <a:rPr lang="ru-RU" dirty="0" err="1"/>
              <a:t>дрохва</a:t>
            </a:r>
            <a:r>
              <a:rPr lang="ru-RU" dirty="0"/>
              <a:t> </a:t>
            </a:r>
            <a:r>
              <a:rPr lang="ru-RU" dirty="0" err="1"/>
              <a:t>нагадує</a:t>
            </a:r>
            <a:r>
              <a:rPr lang="ru-RU" dirty="0"/>
              <a:t> невеликого страуса. У </a:t>
            </a:r>
            <a:r>
              <a:rPr lang="ru-RU" dirty="0" err="1"/>
              <a:t>неї</a:t>
            </a:r>
            <a:r>
              <a:rPr lang="ru-RU" dirty="0"/>
              <a:t> </a:t>
            </a:r>
            <a:r>
              <a:rPr lang="ru-RU" dirty="0" err="1"/>
              <a:t>довгі</a:t>
            </a:r>
            <a:r>
              <a:rPr lang="ru-RU" dirty="0"/>
              <a:t>,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могутні</a:t>
            </a:r>
            <a:r>
              <a:rPr lang="ru-RU" dirty="0"/>
              <a:t> ноги, </a:t>
            </a:r>
            <a:r>
              <a:rPr lang="ru-RU" dirty="0" err="1"/>
              <a:t>довга</a:t>
            </a:r>
            <a:r>
              <a:rPr lang="ru-RU" dirty="0"/>
              <a:t> шия, голова з </a:t>
            </a:r>
            <a:r>
              <a:rPr lang="ru-RU" dirty="0" err="1"/>
              <a:t>коротким</a:t>
            </a:r>
            <a:r>
              <a:rPr lang="ru-RU" dirty="0" err="1">
                <a:hlinkClick r:id="rId2" tooltip="Дзьоб"/>
              </a:rPr>
              <a:t>дзьобом</a:t>
            </a:r>
            <a:r>
              <a:rPr lang="ru-RU" dirty="0"/>
              <a:t>. Вона </a:t>
            </a:r>
            <a:r>
              <a:rPr lang="ru-RU" dirty="0" err="1"/>
              <a:t>непогано</a:t>
            </a:r>
            <a:r>
              <a:rPr lang="ru-RU" dirty="0"/>
              <a:t> </a:t>
            </a:r>
            <a:r>
              <a:rPr lang="ru-RU" dirty="0" err="1"/>
              <a:t>бігає</a:t>
            </a:r>
            <a:r>
              <a:rPr lang="ru-RU" dirty="0"/>
              <a:t> і </a:t>
            </a:r>
            <a:r>
              <a:rPr lang="ru-RU" dirty="0" err="1"/>
              <a:t>літає</a:t>
            </a:r>
            <a:r>
              <a:rPr lang="ru-RU" dirty="0"/>
              <a:t>. </a:t>
            </a:r>
            <a:r>
              <a:rPr lang="ru-RU" dirty="0">
                <a:hlinkClick r:id="rId3" tooltip="Ноги"/>
              </a:rPr>
              <a:t>Ноги</a:t>
            </a:r>
            <a:r>
              <a:rPr lang="ru-RU" dirty="0"/>
              <a:t> </a:t>
            </a:r>
            <a:r>
              <a:rPr lang="ru-RU" dirty="0" err="1"/>
              <a:t>трипалі</a:t>
            </a:r>
            <a:r>
              <a:rPr lang="ru-RU" dirty="0"/>
              <a:t>, </a:t>
            </a:r>
            <a:r>
              <a:rPr lang="ru-RU" dirty="0" err="1"/>
              <a:t>пристосовані</a:t>
            </a:r>
            <a:r>
              <a:rPr lang="ru-RU" dirty="0"/>
              <a:t> до </a:t>
            </a:r>
            <a:r>
              <a:rPr lang="ru-RU" dirty="0" err="1"/>
              <a:t>ходьби</a:t>
            </a:r>
            <a:r>
              <a:rPr lang="ru-RU" dirty="0"/>
              <a:t> і </a:t>
            </a:r>
            <a:r>
              <a:rPr lang="ru-RU" dirty="0" err="1"/>
              <a:t>бігу</a:t>
            </a:r>
            <a:r>
              <a:rPr lang="ru-RU" dirty="0"/>
              <a:t>. </a:t>
            </a:r>
            <a:r>
              <a:rPr lang="ru-RU" dirty="0" err="1"/>
              <a:t>Колір</a:t>
            </a:r>
            <a:r>
              <a:rPr lang="ru-RU" dirty="0"/>
              <a:t> </a:t>
            </a:r>
            <a:r>
              <a:rPr lang="ru-RU" dirty="0" err="1">
                <a:hlinkClick r:id="rId4" tooltip="Оперення"/>
              </a:rPr>
              <a:t>оперення</a:t>
            </a:r>
            <a:r>
              <a:rPr lang="ru-RU" dirty="0"/>
              <a:t> — </a:t>
            </a:r>
            <a:r>
              <a:rPr lang="ru-RU" dirty="0">
                <a:hlinkClick r:id="rId5" tooltip="Голова"/>
              </a:rPr>
              <a:t>голова</a:t>
            </a:r>
            <a:r>
              <a:rPr lang="ru-RU" dirty="0"/>
              <a:t>, </a:t>
            </a:r>
            <a:r>
              <a:rPr lang="ru-RU" dirty="0">
                <a:hlinkClick r:id="rId6" tooltip="Шия"/>
              </a:rPr>
              <a:t>шия</a:t>
            </a:r>
            <a:r>
              <a:rPr lang="ru-RU" dirty="0"/>
              <a:t> </a:t>
            </a:r>
            <a:r>
              <a:rPr lang="ru-RU" dirty="0" err="1"/>
              <a:t>і</a:t>
            </a:r>
            <a:r>
              <a:rPr lang="ru-RU" dirty="0" err="1">
                <a:hlinkClick r:id="rId7" tooltip="Черево"/>
              </a:rPr>
              <a:t>черево</a:t>
            </a:r>
            <a:r>
              <a:rPr lang="ru-RU" dirty="0"/>
              <a:t> </a:t>
            </a:r>
            <a:r>
              <a:rPr lang="ru-RU" dirty="0" err="1"/>
              <a:t>сіруваті</a:t>
            </a:r>
            <a:r>
              <a:rPr lang="ru-RU" dirty="0"/>
              <a:t>, </a:t>
            </a:r>
            <a:r>
              <a:rPr lang="ru-RU" dirty="0">
                <a:hlinkClick r:id="rId8" tooltip="Спина"/>
              </a:rPr>
              <a:t>спина</a:t>
            </a:r>
            <a:r>
              <a:rPr lang="ru-RU" dirty="0"/>
              <a:t>, </a:t>
            </a:r>
            <a:r>
              <a:rPr lang="ru-RU" dirty="0" err="1">
                <a:hlinkClick r:id="rId9" tooltip="Крила (біологія)"/>
              </a:rPr>
              <a:t>крила</a:t>
            </a:r>
            <a:r>
              <a:rPr lang="ru-RU" dirty="0"/>
              <a:t> і </a:t>
            </a:r>
            <a:r>
              <a:rPr lang="ru-RU" dirty="0" err="1">
                <a:hlinkClick r:id="rId10" tooltip="Хвіст"/>
              </a:rPr>
              <a:t>хвіст</a:t>
            </a:r>
            <a:r>
              <a:rPr lang="ru-RU" dirty="0"/>
              <a:t> буро-</a:t>
            </a:r>
            <a:r>
              <a:rPr lang="ru-RU" dirty="0" err="1"/>
              <a:t>руді</a:t>
            </a:r>
            <a:r>
              <a:rPr lang="ru-RU" dirty="0"/>
              <a:t> в </a:t>
            </a:r>
            <a:r>
              <a:rPr lang="ru-RU" dirty="0" err="1"/>
              <a:t>дрібну</a:t>
            </a:r>
            <a:r>
              <a:rPr lang="ru-RU" dirty="0"/>
              <a:t> </a:t>
            </a:r>
            <a:r>
              <a:rPr lang="ru-RU" dirty="0" err="1"/>
              <a:t>поперечну</a:t>
            </a:r>
            <a:r>
              <a:rPr lang="ru-RU" dirty="0"/>
              <a:t> </a:t>
            </a:r>
            <a:r>
              <a:rPr lang="ru-RU" dirty="0" err="1"/>
              <a:t>смужку</a:t>
            </a:r>
            <a:r>
              <a:rPr lang="ru-RU" dirty="0"/>
              <a:t>. У </a:t>
            </a:r>
            <a:r>
              <a:rPr lang="ru-RU" dirty="0" err="1">
                <a:hlinkClick r:id="rId11" tooltip="Шлюбний сезон"/>
              </a:rPr>
              <a:t>шлюбний</a:t>
            </a:r>
            <a:r>
              <a:rPr lang="ru-RU" dirty="0">
                <a:hlinkClick r:id="rId11" tooltip="Шлюбний сезон"/>
              </a:rPr>
              <a:t> сезон</a:t>
            </a:r>
            <a:r>
              <a:rPr lang="ru-RU" dirty="0"/>
              <a:t> у </a:t>
            </a:r>
            <a:r>
              <a:rPr lang="ru-RU" dirty="0" err="1"/>
              <a:t>самця</a:t>
            </a:r>
            <a:r>
              <a:rPr lang="ru-RU" dirty="0"/>
              <a:t> </a:t>
            </a:r>
            <a:r>
              <a:rPr lang="ru-RU" dirty="0" err="1"/>
              <a:t>зростають</a:t>
            </a:r>
            <a:r>
              <a:rPr lang="ru-RU" dirty="0"/>
              <a:t> </a:t>
            </a:r>
            <a:r>
              <a:rPr lang="ru-RU" dirty="0" err="1"/>
              <a:t>довгі</a:t>
            </a:r>
            <a:r>
              <a:rPr lang="ru-RU" dirty="0"/>
              <a:t> </a:t>
            </a:r>
            <a:r>
              <a:rPr lang="ru-RU" dirty="0" err="1"/>
              <a:t>білуваті</a:t>
            </a:r>
            <a:r>
              <a:rPr lang="ru-RU" dirty="0"/>
              <a:t> </a:t>
            </a:r>
            <a:r>
              <a:rPr lang="ru-RU" dirty="0" err="1"/>
              <a:t>вуса</a:t>
            </a:r>
            <a:r>
              <a:rPr lang="ru-RU" dirty="0"/>
              <a:t> і </a:t>
            </a:r>
            <a:r>
              <a:rPr lang="ru-RU" dirty="0" err="1"/>
              <a:t>рудий</a:t>
            </a:r>
            <a:r>
              <a:rPr lang="ru-RU" dirty="0"/>
              <a:t> </a:t>
            </a:r>
            <a:r>
              <a:rPr lang="ru-RU" dirty="0" err="1"/>
              <a:t>ошийник</a:t>
            </a:r>
            <a:r>
              <a:rPr lang="ru-RU" dirty="0"/>
              <a:t>. </a:t>
            </a:r>
            <a:r>
              <a:rPr lang="ru-RU" dirty="0" err="1"/>
              <a:t>Розміри</a:t>
            </a:r>
            <a:r>
              <a:rPr lang="ru-RU" dirty="0"/>
              <a:t> </a:t>
            </a:r>
            <a:r>
              <a:rPr lang="ru-RU" dirty="0" err="1"/>
              <a:t>самця</a:t>
            </a:r>
            <a:r>
              <a:rPr lang="ru-RU" dirty="0"/>
              <a:t> — </a:t>
            </a:r>
            <a:r>
              <a:rPr lang="ru-RU" dirty="0" err="1"/>
              <a:t>понад</a:t>
            </a:r>
            <a:r>
              <a:rPr lang="ru-RU" dirty="0"/>
              <a:t> 1 м в </a:t>
            </a:r>
            <a:r>
              <a:rPr lang="ru-RU" dirty="0" err="1"/>
              <a:t>довжину</a:t>
            </a:r>
            <a:r>
              <a:rPr lang="ru-RU" dirty="0"/>
              <a:t> і вагу до 18 кг, самка </a:t>
            </a:r>
            <a:r>
              <a:rPr lang="ru-RU" dirty="0" err="1"/>
              <a:t>помітно</a:t>
            </a:r>
            <a:r>
              <a:rPr lang="ru-RU" dirty="0"/>
              <a:t> </a:t>
            </a:r>
            <a:r>
              <a:rPr lang="ru-RU" dirty="0" err="1"/>
              <a:t>дрібніша</a:t>
            </a:r>
            <a:r>
              <a:rPr lang="ru-RU" dirty="0"/>
              <a:t> — до 0,75 м і </a:t>
            </a:r>
            <a:r>
              <a:rPr lang="ru-RU" dirty="0" err="1"/>
              <a:t>важить</a:t>
            </a:r>
            <a:r>
              <a:rPr lang="ru-RU" dirty="0"/>
              <a:t> не </a:t>
            </a:r>
            <a:r>
              <a:rPr lang="ru-RU" dirty="0" err="1"/>
              <a:t>більше</a:t>
            </a:r>
            <a:r>
              <a:rPr lang="ru-RU" dirty="0"/>
              <a:t> 5 кг.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49" y="1268760"/>
            <a:ext cx="4240117" cy="3154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4517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0"/>
            <a:ext cx="5101952" cy="1143000"/>
          </a:xfrm>
        </p:spPr>
        <p:txBody>
          <a:bodyPr/>
          <a:lstStyle/>
          <a:p>
            <a:r>
              <a:rPr lang="uk-UA" dirty="0" smtClean="0"/>
              <a:t>ГРИФ ЧОРНИЙ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519749" y="1039803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великі</a:t>
            </a:r>
            <a:r>
              <a:rPr lang="ru-RU" dirty="0"/>
              <a:t> птахи. </a:t>
            </a:r>
            <a:r>
              <a:rPr lang="ru-RU" dirty="0" err="1"/>
              <a:t>Маса</a:t>
            </a:r>
            <a:r>
              <a:rPr lang="ru-RU" dirty="0"/>
              <a:t> самок до 7,5, </a:t>
            </a:r>
            <a:r>
              <a:rPr lang="ru-RU" dirty="0" err="1"/>
              <a:t>самців</a:t>
            </a:r>
            <a:r>
              <a:rPr lang="ru-RU" dirty="0"/>
              <a:t> до 6,5 кг, </a:t>
            </a:r>
            <a:r>
              <a:rPr lang="ru-RU" dirty="0" err="1"/>
              <a:t>іноді</a:t>
            </a:r>
            <a:r>
              <a:rPr lang="ru-RU" dirty="0"/>
              <a:t>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. </a:t>
            </a:r>
            <a:r>
              <a:rPr lang="ru-RU" dirty="0" err="1"/>
              <a:t>Дорослі</a:t>
            </a:r>
            <a:r>
              <a:rPr lang="ru-RU" dirty="0"/>
              <a:t> птахи темно-</a:t>
            </a:r>
            <a:r>
              <a:rPr lang="ru-RU" dirty="0" err="1"/>
              <a:t>бурі</a:t>
            </a:r>
            <a:r>
              <a:rPr lang="ru-RU" dirty="0"/>
              <a:t>, </a:t>
            </a:r>
            <a:r>
              <a:rPr lang="ru-RU" dirty="0" err="1"/>
              <a:t>комір</a:t>
            </a:r>
            <a:r>
              <a:rPr lang="ru-RU" dirty="0"/>
              <a:t> </a:t>
            </a:r>
            <a:r>
              <a:rPr lang="ru-RU" dirty="0" err="1"/>
              <a:t>навколо</a:t>
            </a:r>
            <a:r>
              <a:rPr lang="ru-RU" dirty="0"/>
              <a:t> </a:t>
            </a:r>
            <a:r>
              <a:rPr lang="ru-RU" dirty="0" err="1"/>
              <a:t>шиї</a:t>
            </a:r>
            <a:r>
              <a:rPr lang="ru-RU" dirty="0"/>
              <a:t> і пух на </a:t>
            </a:r>
            <a:r>
              <a:rPr lang="ru-RU" dirty="0" err="1"/>
              <a:t>шиї</a:t>
            </a:r>
            <a:r>
              <a:rPr lang="ru-RU" dirty="0"/>
              <a:t> — </a:t>
            </a:r>
            <a:r>
              <a:rPr lang="ru-RU" dirty="0" err="1"/>
              <a:t>світло-бурі</a:t>
            </a:r>
            <a:r>
              <a:rPr lang="ru-RU" dirty="0"/>
              <a:t>. У </a:t>
            </a:r>
            <a:r>
              <a:rPr lang="ru-RU" dirty="0" err="1"/>
              <a:t>молодих</a:t>
            </a:r>
            <a:r>
              <a:rPr lang="ru-RU" dirty="0"/>
              <a:t> </a:t>
            </a:r>
            <a:r>
              <a:rPr lang="ru-RU" dirty="0" err="1"/>
              <a:t>птахів</a:t>
            </a:r>
            <a:r>
              <a:rPr lang="ru-RU" dirty="0"/>
              <a:t> все </a:t>
            </a:r>
            <a:r>
              <a:rPr lang="ru-RU" dirty="0" err="1"/>
              <a:t>оперення</a:t>
            </a:r>
            <a:r>
              <a:rPr lang="ru-RU" dirty="0"/>
              <a:t>, в тому </a:t>
            </a:r>
            <a:r>
              <a:rPr lang="ru-RU" dirty="0" err="1"/>
              <a:t>числі</a:t>
            </a:r>
            <a:r>
              <a:rPr lang="ru-RU" dirty="0"/>
              <a:t> і шия, темно-</a:t>
            </a:r>
            <a:r>
              <a:rPr lang="ru-RU" dirty="0" err="1"/>
              <a:t>бурі</a:t>
            </a:r>
            <a:r>
              <a:rPr lang="ru-RU" dirty="0"/>
              <a:t>.</a:t>
            </a:r>
          </a:p>
          <a:p>
            <a:r>
              <a:rPr lang="ru-RU" dirty="0"/>
              <a:t>У </a:t>
            </a:r>
            <a:r>
              <a:rPr lang="ru-RU" dirty="0" err="1"/>
              <a:t>природі</a:t>
            </a:r>
            <a:r>
              <a:rPr lang="ru-RU" dirty="0"/>
              <a:t> легко </a:t>
            </a:r>
            <a:r>
              <a:rPr lang="ru-RU" dirty="0" err="1"/>
              <a:t>визначити</a:t>
            </a:r>
            <a:r>
              <a:rPr lang="ru-RU" dirty="0"/>
              <a:t> за </a:t>
            </a:r>
            <a:r>
              <a:rPr lang="ru-RU" dirty="0" err="1"/>
              <a:t>розмірами</a:t>
            </a:r>
            <a:r>
              <a:rPr lang="ru-RU" dirty="0"/>
              <a:t>, темним </a:t>
            </a:r>
            <a:r>
              <a:rPr lang="ru-RU" dirty="0" err="1"/>
              <a:t>забарвленням</a:t>
            </a:r>
            <a:r>
              <a:rPr lang="ru-RU" dirty="0"/>
              <a:t> </a:t>
            </a:r>
            <a:r>
              <a:rPr lang="ru-RU" dirty="0" err="1"/>
              <a:t>оперення</a:t>
            </a:r>
            <a:r>
              <a:rPr lang="ru-RU" dirty="0"/>
              <a:t> (в тому </a:t>
            </a:r>
            <a:r>
              <a:rPr lang="ru-RU" dirty="0" err="1"/>
              <a:t>числі</a:t>
            </a:r>
            <a:r>
              <a:rPr lang="ru-RU" dirty="0"/>
              <a:t> і </a:t>
            </a:r>
            <a:r>
              <a:rPr lang="ru-RU" dirty="0" err="1"/>
              <a:t>голови</a:t>
            </a:r>
            <a:r>
              <a:rPr lang="ru-RU" dirty="0"/>
              <a:t>,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відрізняє</a:t>
            </a:r>
            <a:r>
              <a:rPr lang="ru-RU" dirty="0"/>
              <a:t> грифа </a:t>
            </a:r>
            <a:r>
              <a:rPr lang="ru-RU" dirty="0" err="1"/>
              <a:t>від</a:t>
            </a:r>
            <a:r>
              <a:rPr lang="ru-RU" dirty="0"/>
              <a:t> сипа </a:t>
            </a:r>
            <a:r>
              <a:rPr lang="ru-RU" dirty="0" err="1"/>
              <a:t>білоголового</a:t>
            </a:r>
            <a:r>
              <a:rPr lang="ru-RU" dirty="0"/>
              <a:t>), </a:t>
            </a:r>
            <a:r>
              <a:rPr lang="ru-RU" dirty="0" err="1"/>
              <a:t>характерним</a:t>
            </a:r>
            <a:r>
              <a:rPr lang="ru-RU" dirty="0"/>
              <a:t> </a:t>
            </a:r>
            <a:r>
              <a:rPr lang="ru-RU" dirty="0" err="1"/>
              <a:t>силуетом</a:t>
            </a:r>
            <a:r>
              <a:rPr lang="ru-RU" dirty="0"/>
              <a:t> у </a:t>
            </a:r>
            <a:r>
              <a:rPr lang="ru-RU" dirty="0" err="1"/>
              <a:t>польоті</a:t>
            </a:r>
            <a:r>
              <a:rPr lang="ru-RU" dirty="0"/>
              <a:t>: </a:t>
            </a:r>
            <a:r>
              <a:rPr lang="ru-RU" dirty="0" err="1"/>
              <a:t>широкі</a:t>
            </a:r>
            <a:r>
              <a:rPr lang="ru-RU" dirty="0"/>
              <a:t> </a:t>
            </a:r>
            <a:r>
              <a:rPr lang="ru-RU" dirty="0" err="1"/>
              <a:t>крила</a:t>
            </a:r>
            <a:r>
              <a:rPr lang="ru-RU" dirty="0"/>
              <a:t>, </a:t>
            </a:r>
            <a:r>
              <a:rPr lang="ru-RU" dirty="0" err="1"/>
              <a:t>втягнута</a:t>
            </a:r>
            <a:r>
              <a:rPr lang="ru-RU" dirty="0"/>
              <a:t> голова, короткий </a:t>
            </a:r>
            <a:r>
              <a:rPr lang="ru-RU" dirty="0" err="1"/>
              <a:t>клиноподібний</a:t>
            </a:r>
            <a:r>
              <a:rPr lang="ru-RU" dirty="0"/>
              <a:t> </a:t>
            </a:r>
            <a:r>
              <a:rPr lang="ru-RU" dirty="0" err="1"/>
              <a:t>хвіст</a:t>
            </a:r>
            <a:r>
              <a:rPr lang="ru-RU" dirty="0"/>
              <a:t>. </a:t>
            </a:r>
            <a:r>
              <a:rPr lang="ru-RU" dirty="0" err="1"/>
              <a:t>Довго</a:t>
            </a:r>
            <a:r>
              <a:rPr lang="ru-RU" dirty="0"/>
              <a:t> </a:t>
            </a:r>
            <a:r>
              <a:rPr lang="ru-RU" dirty="0" err="1"/>
              <a:t>ширяють</a:t>
            </a:r>
            <a:r>
              <a:rPr lang="ru-RU" dirty="0"/>
              <a:t> </a:t>
            </a:r>
            <a:r>
              <a:rPr lang="ru-RU" dirty="0" err="1"/>
              <a:t>високо</a:t>
            </a:r>
            <a:r>
              <a:rPr lang="ru-RU" dirty="0"/>
              <a:t> в </a:t>
            </a:r>
            <a:r>
              <a:rPr lang="ru-RU" dirty="0" err="1"/>
              <a:t>повітрі</a:t>
            </a:r>
            <a:r>
              <a:rPr lang="ru-RU" dirty="0"/>
              <a:t>, </a:t>
            </a:r>
            <a:r>
              <a:rPr lang="ru-RU" dirty="0" err="1"/>
              <a:t>роблячи</a:t>
            </a:r>
            <a:r>
              <a:rPr lang="ru-RU" dirty="0"/>
              <a:t> </a:t>
            </a:r>
            <a:r>
              <a:rPr lang="ru-RU" dirty="0" err="1"/>
              <a:t>широкі</a:t>
            </a:r>
            <a:r>
              <a:rPr lang="ru-RU" dirty="0"/>
              <a:t> кола. </a:t>
            </a:r>
            <a:r>
              <a:rPr lang="ru-RU" dirty="0" err="1"/>
              <a:t>Помітивши</a:t>
            </a:r>
            <a:r>
              <a:rPr lang="ru-RU" dirty="0"/>
              <a:t> поживу, круто і </a:t>
            </a:r>
            <a:r>
              <a:rPr lang="ru-RU" dirty="0" err="1"/>
              <a:t>швидко</a:t>
            </a:r>
            <a:r>
              <a:rPr lang="ru-RU" dirty="0"/>
              <a:t> </a:t>
            </a:r>
            <a:r>
              <a:rPr lang="ru-RU" dirty="0" err="1"/>
              <a:t>пікірують</a:t>
            </a:r>
            <a:r>
              <a:rPr lang="ru-RU" dirty="0"/>
              <a:t> з </a:t>
            </a:r>
            <a:r>
              <a:rPr lang="ru-RU" dirty="0" err="1"/>
              <a:t>висоти</a:t>
            </a:r>
            <a:r>
              <a:rPr lang="ru-RU" dirty="0"/>
              <a:t> з </a:t>
            </a:r>
            <a:r>
              <a:rPr lang="ru-RU" dirty="0" err="1"/>
              <a:t>гучним</a:t>
            </a:r>
            <a:r>
              <a:rPr lang="ru-RU" dirty="0"/>
              <a:t> шумом </a:t>
            </a:r>
            <a:r>
              <a:rPr lang="ru-RU" dirty="0" err="1"/>
              <a:t>крил</a:t>
            </a:r>
            <a:r>
              <a:rPr lang="ru-RU" dirty="0"/>
              <a:t>. Голос — </a:t>
            </a:r>
            <a:r>
              <a:rPr lang="ru-RU" dirty="0" err="1"/>
              <a:t>шипіння</a:t>
            </a:r>
            <a:r>
              <a:rPr lang="ru-RU" dirty="0"/>
              <a:t> і </a:t>
            </a:r>
            <a:r>
              <a:rPr lang="ru-RU" dirty="0" err="1"/>
              <a:t>хрипле</a:t>
            </a:r>
            <a:r>
              <a:rPr lang="ru-RU" dirty="0"/>
              <a:t> </a:t>
            </a:r>
            <a:r>
              <a:rPr lang="ru-RU" dirty="0" err="1"/>
              <a:t>каркання</a:t>
            </a:r>
            <a:r>
              <a:rPr lang="ru-RU" dirty="0"/>
              <a:t>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727" y="1039803"/>
            <a:ext cx="4320480" cy="507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392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5116"/>
            <a:ext cx="6512511" cy="1143000"/>
          </a:xfrm>
        </p:spPr>
        <p:txBody>
          <a:bodyPr/>
          <a:lstStyle/>
          <a:p>
            <a:r>
              <a:rPr lang="uk-UA" dirty="0" smtClean="0"/>
              <a:t>КРАБ ВОЛОХАТИЙ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029526"/>
            <a:ext cx="3600598" cy="28566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Прямоугольник 3"/>
          <p:cNvSpPr/>
          <p:nvPr/>
        </p:nvSpPr>
        <p:spPr>
          <a:xfrm>
            <a:off x="4067944" y="889844"/>
            <a:ext cx="4572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Невеликий краб, </a:t>
            </a:r>
            <a:r>
              <a:rPr lang="ru-RU" dirty="0" err="1"/>
              <a:t>довжина</a:t>
            </a:r>
            <a:r>
              <a:rPr lang="ru-RU" dirty="0"/>
              <a:t> до 20 мм, ширина до 28 мм. </a:t>
            </a:r>
            <a:r>
              <a:rPr lang="ru-RU" dirty="0" err="1"/>
              <a:t>Тіло</a:t>
            </a:r>
            <a:r>
              <a:rPr lang="ru-RU" dirty="0"/>
              <a:t> </a:t>
            </a:r>
            <a:r>
              <a:rPr lang="ru-RU" dirty="0" err="1"/>
              <a:t>вкрите</a:t>
            </a:r>
            <a:r>
              <a:rPr lang="ru-RU" dirty="0"/>
              <a:t> волосками. </a:t>
            </a:r>
            <a:r>
              <a:rPr lang="ru-RU" dirty="0" err="1"/>
              <a:t>Клешні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розмірів</a:t>
            </a:r>
            <a:r>
              <a:rPr lang="ru-RU" dirty="0"/>
              <a:t>, права </a:t>
            </a:r>
            <a:r>
              <a:rPr lang="ru-RU" dirty="0" err="1"/>
              <a:t>більша</a:t>
            </a:r>
            <a:r>
              <a:rPr lang="ru-RU" dirty="0"/>
              <a:t> за </a:t>
            </a:r>
            <a:r>
              <a:rPr lang="ru-RU" dirty="0" err="1"/>
              <a:t>ліву</a:t>
            </a:r>
            <a:r>
              <a:rPr lang="ru-RU" dirty="0"/>
              <a:t>. </a:t>
            </a:r>
            <a:r>
              <a:rPr lang="ru-RU" dirty="0" err="1"/>
              <a:t>Забарвлення</a:t>
            </a:r>
            <a:r>
              <a:rPr lang="ru-RU" dirty="0"/>
              <a:t> </a:t>
            </a:r>
            <a:r>
              <a:rPr lang="ru-RU" dirty="0" err="1"/>
              <a:t>карапаксу</a:t>
            </a:r>
            <a:r>
              <a:rPr lang="ru-RU" dirty="0"/>
              <a:t> та </a:t>
            </a:r>
            <a:r>
              <a:rPr lang="ru-RU" dirty="0" err="1"/>
              <a:t>верхньої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</a:t>
            </a:r>
            <a:r>
              <a:rPr lang="ru-RU" dirty="0" err="1"/>
              <a:t>кінцівок</a:t>
            </a:r>
            <a:r>
              <a:rPr lang="ru-RU" dirty="0"/>
              <a:t> </a:t>
            </a:r>
            <a:r>
              <a:rPr lang="ru-RU" dirty="0" err="1"/>
              <a:t>червонувато-фіолетове</a:t>
            </a:r>
            <a:r>
              <a:rPr lang="ru-RU" dirty="0"/>
              <a:t>. </a:t>
            </a:r>
            <a:r>
              <a:rPr lang="ru-RU" dirty="0" err="1"/>
              <a:t>Нижня</a:t>
            </a:r>
            <a:r>
              <a:rPr lang="ru-RU" dirty="0"/>
              <a:t> </a:t>
            </a:r>
            <a:r>
              <a:rPr lang="ru-RU" dirty="0" err="1"/>
              <a:t>частина</a:t>
            </a:r>
            <a:r>
              <a:rPr lang="ru-RU" dirty="0"/>
              <a:t> </a:t>
            </a:r>
            <a:r>
              <a:rPr lang="ru-RU" dirty="0" err="1"/>
              <a:t>кінцівок</a:t>
            </a:r>
            <a:r>
              <a:rPr lang="ru-RU" dirty="0"/>
              <a:t> коричнева. </a:t>
            </a:r>
            <a:r>
              <a:rPr lang="ru-RU" dirty="0" err="1"/>
              <a:t>Молоді</a:t>
            </a:r>
            <a:r>
              <a:rPr lang="ru-RU" dirty="0"/>
              <a:t> </a:t>
            </a:r>
            <a:r>
              <a:rPr lang="ru-RU" dirty="0" err="1"/>
              <a:t>особини</a:t>
            </a:r>
            <a:r>
              <a:rPr lang="ru-RU" dirty="0"/>
              <a:t> </a:t>
            </a:r>
            <a:r>
              <a:rPr lang="ru-RU" dirty="0" err="1"/>
              <a:t>розмірами</a:t>
            </a:r>
            <a:r>
              <a:rPr lang="ru-RU" dirty="0"/>
              <a:t> до 5 мм </a:t>
            </a:r>
            <a:r>
              <a:rPr lang="ru-RU" dirty="0" err="1"/>
              <a:t>повністю</a:t>
            </a:r>
            <a:r>
              <a:rPr lang="ru-RU" dirty="0"/>
              <a:t> </a:t>
            </a:r>
            <a:r>
              <a:rPr lang="ru-RU" dirty="0" err="1"/>
              <a:t>білі</a:t>
            </a:r>
            <a:r>
              <a:rPr lang="ru-RU" dirty="0"/>
              <a:t>. </a:t>
            </a:r>
            <a:r>
              <a:rPr lang="ru-RU" dirty="0" err="1"/>
              <a:t>Стійкий</a:t>
            </a:r>
            <a:r>
              <a:rPr lang="ru-RU" dirty="0"/>
              <a:t> до </a:t>
            </a:r>
            <a:r>
              <a:rPr lang="ru-RU" dirty="0" err="1"/>
              <a:t>штормів</a:t>
            </a:r>
            <a:r>
              <a:rPr lang="ru-RU" dirty="0"/>
              <a:t> та </a:t>
            </a:r>
            <a:r>
              <a:rPr lang="ru-RU" dirty="0" err="1"/>
              <a:t>низької</a:t>
            </a:r>
            <a:r>
              <a:rPr lang="ru-RU" dirty="0"/>
              <a:t> </a:t>
            </a:r>
            <a:r>
              <a:rPr lang="ru-RU" dirty="0" err="1"/>
              <a:t>температури</a:t>
            </a:r>
            <a:r>
              <a:rPr lang="ru-RU" dirty="0"/>
              <a:t>. </a:t>
            </a:r>
            <a:r>
              <a:rPr lang="ru-RU" dirty="0" err="1"/>
              <a:t>Зустрічається</a:t>
            </a:r>
            <a:r>
              <a:rPr lang="ru-RU" dirty="0"/>
              <a:t> на </a:t>
            </a:r>
            <a:r>
              <a:rPr lang="ru-RU" dirty="0" err="1"/>
              <a:t>глибинах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0,2 до 10 м. </a:t>
            </a:r>
            <a:r>
              <a:rPr lang="ru-RU" dirty="0" err="1"/>
              <a:t>Зустрічається</a:t>
            </a:r>
            <a:r>
              <a:rPr lang="ru-RU" dirty="0"/>
              <a:t> в </a:t>
            </a:r>
            <a:r>
              <a:rPr lang="ru-RU" dirty="0" err="1"/>
              <a:t>різних</a:t>
            </a:r>
            <a:r>
              <a:rPr lang="ru-RU" dirty="0"/>
              <a:t> </a:t>
            </a:r>
            <a:r>
              <a:rPr lang="ru-RU" dirty="0" err="1">
                <a:hlinkClick r:id="rId3" tooltip="Біотоп"/>
              </a:rPr>
              <a:t>біотопах</a:t>
            </a:r>
            <a:r>
              <a:rPr lang="ru-RU" dirty="0"/>
              <a:t>, але </a:t>
            </a:r>
            <a:r>
              <a:rPr lang="ru-RU" dirty="0" err="1"/>
              <a:t>надає</a:t>
            </a:r>
            <a:r>
              <a:rPr lang="ru-RU" dirty="0"/>
              <a:t> </a:t>
            </a:r>
            <a:r>
              <a:rPr lang="ru-RU" dirty="0" err="1"/>
              <a:t>перевагу</a:t>
            </a:r>
            <a:r>
              <a:rPr lang="ru-RU" dirty="0"/>
              <a:t> </a:t>
            </a:r>
            <a:r>
              <a:rPr lang="ru-RU" dirty="0" err="1"/>
              <a:t>кам'янистому</a:t>
            </a:r>
            <a:r>
              <a:rPr lang="ru-RU" dirty="0"/>
              <a:t> </a:t>
            </a:r>
            <a:r>
              <a:rPr lang="ru-RU" dirty="0" err="1"/>
              <a:t>ґрунту</a:t>
            </a:r>
            <a:r>
              <a:rPr lang="ru-RU" dirty="0"/>
              <a:t> з </a:t>
            </a:r>
            <a:r>
              <a:rPr lang="ru-RU" dirty="0" err="1"/>
              <a:t>заростями</a:t>
            </a:r>
            <a:r>
              <a:rPr lang="ru-RU" dirty="0"/>
              <a:t> </a:t>
            </a:r>
            <a:r>
              <a:rPr lang="ru-RU" dirty="0" err="1"/>
              <a:t>підводних</a:t>
            </a:r>
            <a:r>
              <a:rPr lang="ru-RU" dirty="0"/>
              <a:t> </a:t>
            </a:r>
            <a:r>
              <a:rPr lang="ru-RU" dirty="0" err="1"/>
              <a:t>рослин</a:t>
            </a:r>
            <a:r>
              <a:rPr lang="ru-RU" dirty="0"/>
              <a:t>. Живиться </a:t>
            </a:r>
            <a:r>
              <a:rPr lang="ru-RU" dirty="0" err="1">
                <a:hlinkClick r:id="rId4" tooltip="Падло"/>
              </a:rPr>
              <a:t>падлом</a:t>
            </a:r>
            <a:r>
              <a:rPr lang="ru-RU" dirty="0"/>
              <a:t>. </a:t>
            </a:r>
            <a:r>
              <a:rPr lang="ru-RU" dirty="0" err="1"/>
              <a:t>Розвиток</a:t>
            </a:r>
            <a:r>
              <a:rPr lang="ru-RU" dirty="0"/>
              <a:t> з </a:t>
            </a:r>
            <a:r>
              <a:rPr lang="ru-RU" dirty="0" err="1"/>
              <a:t>перетворенням</a:t>
            </a:r>
            <a:r>
              <a:rPr lang="ru-RU" dirty="0"/>
              <a:t>, </a:t>
            </a:r>
            <a:r>
              <a:rPr lang="ru-RU" dirty="0" err="1"/>
              <a:t>планктонна</a:t>
            </a:r>
            <a:r>
              <a:rPr lang="ru-RU" dirty="0"/>
              <a:t> личинка проходить 4 </a:t>
            </a:r>
            <a:r>
              <a:rPr lang="ru-RU" dirty="0" err="1"/>
              <a:t>стадії</a:t>
            </a:r>
            <a:r>
              <a:rPr lang="ru-RU" dirty="0"/>
              <a:t> </a:t>
            </a:r>
            <a:r>
              <a:rPr lang="ru-RU" dirty="0" err="1">
                <a:hlinkClick r:id="rId5" tooltip="Зоеа"/>
              </a:rPr>
              <a:t>зоеа</a:t>
            </a:r>
            <a:r>
              <a:rPr lang="ru-RU" dirty="0"/>
              <a:t> та </a:t>
            </a:r>
            <a:r>
              <a:rPr lang="ru-RU" dirty="0" err="1"/>
              <a:t>стадію</a:t>
            </a:r>
            <a:r>
              <a:rPr lang="ru-RU" dirty="0"/>
              <a:t> </a:t>
            </a:r>
            <a:r>
              <a:rPr lang="ru-RU" dirty="0" err="1"/>
              <a:t>мегалопу</a:t>
            </a:r>
            <a:r>
              <a:rPr lang="ru-RU" dirty="0"/>
              <a:t>. </a:t>
            </a:r>
            <a:r>
              <a:rPr lang="ru-RU" dirty="0" err="1"/>
              <a:t>Плодючість</a:t>
            </a:r>
            <a:r>
              <a:rPr lang="ru-RU" dirty="0"/>
              <a:t> </a:t>
            </a:r>
            <a:r>
              <a:rPr lang="ru-RU" dirty="0" err="1"/>
              <a:t>самиці</a:t>
            </a:r>
            <a:r>
              <a:rPr lang="ru-RU" dirty="0"/>
              <a:t> до 4 </a:t>
            </a:r>
            <a:r>
              <a:rPr lang="ru-RU" dirty="0" err="1"/>
              <a:t>тисяч</a:t>
            </a:r>
            <a:r>
              <a:rPr lang="ru-RU" dirty="0"/>
              <a:t> </a:t>
            </a:r>
            <a:r>
              <a:rPr lang="ru-RU" dirty="0" err="1"/>
              <a:t>ікринок</a:t>
            </a:r>
            <a:r>
              <a:rPr lang="ru-RU" baseline="30000" dirty="0">
                <a:hlinkClick r:id="rId6"/>
              </a:rPr>
              <a:t>[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471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106</TotalTime>
  <Words>207</Words>
  <Application>Microsoft Office PowerPoint</Application>
  <PresentationFormat>Экран (4:3)</PresentationFormat>
  <Paragraphs>21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NewsPrint</vt:lpstr>
      <vt:lpstr>   ТВАРИНИ ЧЕРВОНОЇ КНИГИ      УКРАЇНИ</vt:lpstr>
      <vt:lpstr>ГОРБАНЬ ТЕМНИЙ</vt:lpstr>
      <vt:lpstr>ЗУБАРИК ЗВИЧАЙНИЙ</vt:lpstr>
      <vt:lpstr>ГОРНОСТАЙ </vt:lpstr>
      <vt:lpstr>ЖУРАВЕЛЬ СТЕПОВИЙ</vt:lpstr>
      <vt:lpstr>ВУСАЧ</vt:lpstr>
      <vt:lpstr>ДРОХВА</vt:lpstr>
      <vt:lpstr>ГРИФ ЧОРНИЙ</vt:lpstr>
      <vt:lpstr>КРАБ ВОЛОХАТИЙ</vt:lpstr>
      <vt:lpstr>ПІДГОТУВАЛА ПІКУЛЬ ІРИНА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ТВАРИНИ ЧЕРВОНОЇ КНИГИ      УКРАЇНИ</dc:title>
  <dc:creator>Admin</dc:creator>
  <cp:lastModifiedBy>Admin</cp:lastModifiedBy>
  <cp:revision>15</cp:revision>
  <dcterms:created xsi:type="dcterms:W3CDTF">2015-01-13T12:27:19Z</dcterms:created>
  <dcterms:modified xsi:type="dcterms:W3CDTF">2015-02-03T14:22:44Z</dcterms:modified>
</cp:coreProperties>
</file>